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58" r:id="rId6"/>
    <p:sldId id="263" r:id="rId7"/>
    <p:sldId id="261" r:id="rId8"/>
    <p:sldId id="264" r:id="rId9"/>
    <p:sldId id="265" r:id="rId10"/>
    <p:sldId id="260" r:id="rId11"/>
    <p:sldId id="267" r:id="rId12"/>
    <p:sldId id="268" r:id="rId13"/>
    <p:sldId id="269" r:id="rId14"/>
    <p:sldId id="270" r:id="rId15"/>
    <p:sldId id="271" r:id="rId16"/>
    <p:sldId id="275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6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0A1D-D395-4A40-A35F-C95D351B5FA0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10E1-39D4-46B4-9123-41BBE46B3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0A1D-D395-4A40-A35F-C95D351B5FA0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10E1-39D4-46B4-9123-41BBE46B3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0A1D-D395-4A40-A35F-C95D351B5FA0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10E1-39D4-46B4-9123-41BBE46B3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0A1D-D395-4A40-A35F-C95D351B5FA0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10E1-39D4-46B4-9123-41BBE46B3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0A1D-D395-4A40-A35F-C95D351B5FA0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10E1-39D4-46B4-9123-41BBE46B3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0A1D-D395-4A40-A35F-C95D351B5FA0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10E1-39D4-46B4-9123-41BBE46B3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0A1D-D395-4A40-A35F-C95D351B5FA0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10E1-39D4-46B4-9123-41BBE46B3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0A1D-D395-4A40-A35F-C95D351B5FA0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10E1-39D4-46B4-9123-41BBE46B3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0A1D-D395-4A40-A35F-C95D351B5FA0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10E1-39D4-46B4-9123-41BBE46B3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0A1D-D395-4A40-A35F-C95D351B5FA0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10E1-39D4-46B4-9123-41BBE46B3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0A1D-D395-4A40-A35F-C95D351B5FA0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10E1-39D4-46B4-9123-41BBE46B3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80A1D-D395-4A40-A35F-C95D351B5FA0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C10E1-39D4-46B4-9123-41BBE46B3E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астав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птиц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52"/>
            <a:ext cx="1000125" cy="6381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00100" y="1785926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РОТОСКОПИРОВАНИЕ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Ротоскопинг - Rotoscop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357430"/>
            <a:ext cx="421484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птиц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52"/>
            <a:ext cx="1000125" cy="6381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00100" y="1785926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ПЕСОЧНАЯ АНИМАЦИЯ 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Урок песочной анимации для детей &quot;Мультик на песке&quot; - Glo.ua - 22:21 21.07.2014 - На интернет-обозревателе WhatsUp Everyd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500306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птиц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52"/>
            <a:ext cx="1000125" cy="6381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00100" y="1785926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РИСОВАННАЯ  АНИМАЦИЯ 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99px_ru_photo_36650_devushka_uhodit_v_narisovannij_eu_pejzaj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2357430"/>
            <a:ext cx="47625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птиц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52"/>
            <a:ext cx="1000125" cy="6381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00100" y="1785926"/>
            <a:ext cx="72152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ПЛАСТИЛИНОВАЯ   АНИМАЦИЯ(классическая)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Предполагает создание пластилиновых героев(</a:t>
            </a:r>
            <a:r>
              <a:rPr lang="ru-RU" b="1" dirty="0" err="1" smtClean="0">
                <a:solidFill>
                  <a:srgbClr val="0070C0"/>
                </a:solidFill>
              </a:rPr>
              <a:t>мультяшек</a:t>
            </a:r>
            <a:r>
              <a:rPr lang="ru-RU" b="1" dirty="0" smtClean="0">
                <a:solidFill>
                  <a:srgbClr val="0070C0"/>
                </a:solidFill>
              </a:rPr>
              <a:t>) и создание движения посредством </a:t>
            </a:r>
            <a:r>
              <a:rPr lang="ru-RU" b="1" dirty="0" err="1" smtClean="0">
                <a:solidFill>
                  <a:srgbClr val="0070C0"/>
                </a:solidFill>
              </a:rPr>
              <a:t>покадровой</a:t>
            </a:r>
            <a:r>
              <a:rPr lang="ru-RU" b="1" dirty="0" smtClean="0">
                <a:solidFill>
                  <a:srgbClr val="0070C0"/>
                </a:solidFill>
              </a:rPr>
              <a:t> съемки.  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Best Perso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857496"/>
            <a:ext cx="3881422" cy="3214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птиц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52"/>
            <a:ext cx="1000125" cy="6381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00100" y="1357298"/>
            <a:ext cx="72152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ПЛАСТИЛИНОВАЯ   АНИМАЦИЯ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+ </a:t>
            </a:r>
            <a:r>
              <a:rPr lang="en-US" b="1" dirty="0" smtClean="0">
                <a:solidFill>
                  <a:srgbClr val="FF0000"/>
                </a:solidFill>
              </a:rPr>
              <a:t>PHOTOSHOP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Идея комбинировать пластилиновых героев и анимацию в графическом редакторе </a:t>
            </a:r>
            <a:r>
              <a:rPr lang="en-US" b="1" dirty="0" smtClean="0">
                <a:solidFill>
                  <a:srgbClr val="0070C0"/>
                </a:solidFill>
              </a:rPr>
              <a:t>Adobe Photoshop </a:t>
            </a:r>
            <a:r>
              <a:rPr lang="ru-RU" b="1" dirty="0" smtClean="0">
                <a:solidFill>
                  <a:srgbClr val="0070C0"/>
                </a:solidFill>
              </a:rPr>
              <a:t> возникла в связи с тем, что число детей на занятии доходит до 15 человек, а оборудование  для съемки (Документ-камера) только в одном экземпляре. Таким образом была разработана методика создания пластилиновых мультфильмов  с  анимацией в графическом редакторе </a:t>
            </a:r>
            <a:r>
              <a:rPr lang="en-US" b="1" dirty="0" smtClean="0">
                <a:solidFill>
                  <a:srgbClr val="0070C0"/>
                </a:solidFill>
              </a:rPr>
              <a:t>Photoshop.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Цель: </a:t>
            </a:r>
            <a:r>
              <a:rPr lang="ru-RU" b="1" dirty="0" smtClean="0">
                <a:solidFill>
                  <a:srgbClr val="0070C0"/>
                </a:solidFill>
              </a:rPr>
              <a:t>максимально  задействовать каждого учащегося в процессе создания мультфильма. Индивидуализировать процесс. Разнообразить деятельность – комплекс творческого развития  детей : пластилин + компьютер.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птиц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52"/>
            <a:ext cx="1000125" cy="6381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00100" y="1357298"/>
            <a:ext cx="72152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 первом  месте пластилин!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Работа с пластилином хорошо развивает  творческие способности детей(так же развивает мелкую моторику пальцев рук). Пластилин принимает  нужную форму, трансформируется и изменяется, воплощая </a:t>
            </a:r>
            <a:r>
              <a:rPr lang="ru-RU" b="1" dirty="0" err="1" smtClean="0">
                <a:solidFill>
                  <a:srgbClr val="0070C0"/>
                </a:solidFill>
              </a:rPr>
              <a:t>креативные</a:t>
            </a:r>
            <a:r>
              <a:rPr lang="ru-RU" b="1" dirty="0" smtClean="0">
                <a:solidFill>
                  <a:srgbClr val="0070C0"/>
                </a:solidFill>
              </a:rPr>
              <a:t> идеи. 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Работа в компьютерном классе для детей 10-12 лет непосредственно на компьютере   не должна превышать 20 минут.  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ветк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5000636"/>
            <a:ext cx="1247775" cy="685800"/>
          </a:xfrm>
          <a:prstGeom prst="rect">
            <a:avLst/>
          </a:prstGeom>
        </p:spPr>
      </p:pic>
      <p:pic>
        <p:nvPicPr>
          <p:cNvPr id="7" name="Рисунок 6" descr="ветк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83305">
            <a:off x="4616310" y="5018750"/>
            <a:ext cx="1247775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птиц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52"/>
            <a:ext cx="1000125" cy="6381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00100" y="1357298"/>
            <a:ext cx="7215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 первом  месте пластилин!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Пластилиновое творчество дает прекрасную возможность для реализации талантливых  творческих идей. Дети талантливы и всегда готовы творить , реализуя свои  идеи в  пластилиновых героях.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643314"/>
            <a:ext cx="2730502" cy="204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857224" y="57150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Юнг Валера 1а </a:t>
            </a:r>
            <a:r>
              <a:rPr lang="ru-RU" b="1" i="1" dirty="0" err="1" smtClean="0">
                <a:solidFill>
                  <a:srgbClr val="FF0000"/>
                </a:solidFill>
              </a:rPr>
              <a:t>кл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endParaRPr lang="ru-RU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птиц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52"/>
            <a:ext cx="1000125" cy="6381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00100" y="1357298"/>
            <a:ext cx="72152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 первом  месте пластилин!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Пластилиновых </a:t>
            </a:r>
            <a:r>
              <a:rPr lang="ru-RU" b="1" dirty="0" smtClean="0">
                <a:solidFill>
                  <a:srgbClr val="FF0000"/>
                </a:solidFill>
              </a:rPr>
              <a:t>героев</a:t>
            </a:r>
            <a:r>
              <a:rPr lang="ru-RU" b="1" dirty="0" smtClean="0">
                <a:solidFill>
                  <a:srgbClr val="0070C0"/>
                </a:solidFill>
              </a:rPr>
              <a:t>  для мультипликации необходимо создать в полу-объеме.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500306"/>
            <a:ext cx="4419603" cy="331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57224" y="57150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Петросян </a:t>
            </a:r>
            <a:r>
              <a:rPr lang="ru-RU" b="1" i="1" dirty="0" err="1" smtClean="0">
                <a:solidFill>
                  <a:srgbClr val="FF0000"/>
                </a:solidFill>
              </a:rPr>
              <a:t>Сирануш</a:t>
            </a:r>
            <a:r>
              <a:rPr lang="ru-RU" b="1" i="1" dirty="0" smtClean="0">
                <a:solidFill>
                  <a:srgbClr val="FF0000"/>
                </a:solidFill>
              </a:rPr>
              <a:t> 5б </a:t>
            </a:r>
            <a:r>
              <a:rPr lang="ru-RU" b="1" i="1" dirty="0" err="1" smtClean="0">
                <a:solidFill>
                  <a:srgbClr val="FF0000"/>
                </a:solidFill>
              </a:rPr>
              <a:t>кл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endParaRPr lang="ru-RU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птиц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52"/>
            <a:ext cx="1000125" cy="6381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00100" y="1357298"/>
            <a:ext cx="72152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 первом  месте пластилин!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Так же из пластилина создаются элементы пейзажа: деревья, кусты, цветы и т.п.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357430"/>
            <a:ext cx="457114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птиц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52"/>
            <a:ext cx="1000125" cy="6381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00100" y="1357298"/>
            <a:ext cx="72152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Сканер нам в помощь!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Итак, пластилиновые </a:t>
            </a:r>
            <a:r>
              <a:rPr lang="ru-RU" b="1" dirty="0" err="1" smtClean="0">
                <a:solidFill>
                  <a:srgbClr val="0070C0"/>
                </a:solidFill>
              </a:rPr>
              <a:t>мультяшки</a:t>
            </a:r>
            <a:r>
              <a:rPr lang="ru-RU" b="1" dirty="0" smtClean="0">
                <a:solidFill>
                  <a:srgbClr val="0070C0"/>
                </a:solidFill>
              </a:rPr>
              <a:t> и пейзаж готов! Переходим к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этапу 2: </a:t>
            </a:r>
            <a:r>
              <a:rPr lang="ru-RU" b="1" dirty="0" smtClean="0">
                <a:solidFill>
                  <a:srgbClr val="FF0000"/>
                </a:solidFill>
              </a:rPr>
              <a:t>Оцифровка изображения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Оцифровку изображения можно сделать с помощью фотоаппарата- сфотографировать изображение.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 нашем распоряжении есть </a:t>
            </a:r>
            <a:r>
              <a:rPr lang="ru-RU" b="1" dirty="0" smtClean="0">
                <a:solidFill>
                  <a:srgbClr val="FF0000"/>
                </a:solidFill>
              </a:rPr>
              <a:t>Документ-камера</a:t>
            </a:r>
            <a:r>
              <a:rPr lang="ru-RU" b="1" dirty="0" smtClean="0">
                <a:solidFill>
                  <a:srgbClr val="0070C0"/>
                </a:solidFill>
              </a:rPr>
              <a:t>, которая позволяет сканировать </a:t>
            </a:r>
            <a:r>
              <a:rPr lang="ru-RU" b="1" dirty="0" err="1" smtClean="0">
                <a:solidFill>
                  <a:srgbClr val="FF0000"/>
                </a:solidFill>
              </a:rPr>
              <a:t>полу-объемное</a:t>
            </a:r>
            <a:r>
              <a:rPr lang="ru-RU" b="1" dirty="0" smtClean="0">
                <a:solidFill>
                  <a:srgbClr val="0070C0"/>
                </a:solidFill>
              </a:rPr>
              <a:t> изображение.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357562"/>
            <a:ext cx="3508364" cy="263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94px-Animhors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3429000"/>
            <a:ext cx="3159846" cy="2361740"/>
          </a:xfrm>
          <a:prstGeom prst="rect">
            <a:avLst/>
          </a:prstGeom>
        </p:spPr>
      </p:pic>
      <p:pic>
        <p:nvPicPr>
          <p:cNvPr id="11" name="Рисунок 10" descr="птиц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142852"/>
            <a:ext cx="1000125" cy="6381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71538" y="1428736"/>
            <a:ext cx="72152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Мультиплика́ция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b="1" dirty="0">
                <a:solidFill>
                  <a:srgbClr val="0070C0"/>
                </a:solidFill>
              </a:rPr>
              <a:t>(от </a:t>
            </a:r>
            <a:r>
              <a:rPr lang="ru-RU" b="1" dirty="0" smtClean="0">
                <a:solidFill>
                  <a:srgbClr val="0070C0"/>
                </a:solidFill>
              </a:rPr>
              <a:t>лат.</a:t>
            </a:r>
            <a:r>
              <a:rPr lang="ru-RU" b="1" dirty="0">
                <a:solidFill>
                  <a:srgbClr val="0070C0"/>
                </a:solidFill>
              </a:rPr>
              <a:t> </a:t>
            </a:r>
            <a:r>
              <a:rPr lang="ru-RU" b="1" i="1" dirty="0" err="1">
                <a:solidFill>
                  <a:srgbClr val="0070C0"/>
                </a:solidFill>
              </a:rPr>
              <a:t>multiplicatio</a:t>
            </a:r>
            <a:r>
              <a:rPr lang="ru-RU" b="1" dirty="0">
                <a:solidFill>
                  <a:srgbClr val="0070C0"/>
                </a:solidFill>
              </a:rPr>
              <a:t> — умножение, увеличение, возрастание, размножение) </a:t>
            </a:r>
            <a:r>
              <a:rPr lang="ru-RU" b="1" dirty="0" smtClean="0">
                <a:solidFill>
                  <a:srgbClr val="0070C0"/>
                </a:solidFill>
              </a:rPr>
              <a:t>—приёмы </a:t>
            </a:r>
            <a:r>
              <a:rPr lang="ru-RU" b="1" dirty="0">
                <a:solidFill>
                  <a:srgbClr val="0070C0"/>
                </a:solidFill>
              </a:rPr>
              <a:t>создания иллюзии движущихся изображений </a:t>
            </a:r>
            <a:r>
              <a:rPr lang="ru-RU" b="1" dirty="0" smtClean="0">
                <a:solidFill>
                  <a:srgbClr val="0070C0"/>
                </a:solidFill>
              </a:rPr>
              <a:t>с </a:t>
            </a:r>
            <a:r>
              <a:rPr lang="ru-RU" b="1" dirty="0">
                <a:solidFill>
                  <a:srgbClr val="0070C0"/>
                </a:solidFill>
              </a:rPr>
              <a:t>помощью последовательности неподвижных изображений (кадров), сменяющих друг друга с некоторой частотой.</a:t>
            </a:r>
          </a:p>
        </p:txBody>
      </p:sp>
      <p:pic>
        <p:nvPicPr>
          <p:cNvPr id="14" name="Рисунок 13" descr="рамка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3071810"/>
            <a:ext cx="3714776" cy="3042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птиц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52"/>
            <a:ext cx="1000125" cy="6381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00100" y="1357298"/>
            <a:ext cx="72152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Сканер нам в помощь!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Переходим к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этапу 3: </a:t>
            </a:r>
            <a:r>
              <a:rPr lang="ru-RU" b="1" dirty="0" smtClean="0">
                <a:solidFill>
                  <a:srgbClr val="FF0000"/>
                </a:solidFill>
              </a:rPr>
              <a:t>Сохранение изображения в формате </a:t>
            </a:r>
            <a:r>
              <a:rPr lang="en-US" b="1" dirty="0" smtClean="0">
                <a:solidFill>
                  <a:srgbClr val="FF0000"/>
                </a:solidFill>
              </a:rPr>
              <a:t>jpg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Получаем оцифрованное изображение, которое нужно сохранить на жестком диске компьютера.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928934"/>
            <a:ext cx="4222744" cy="316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птиц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52"/>
            <a:ext cx="1000125" cy="6381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00100" y="1357298"/>
            <a:ext cx="7215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Компьютерная обработка!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Переходим к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этапу 4: </a:t>
            </a:r>
            <a:r>
              <a:rPr lang="ru-RU" b="1" dirty="0" smtClean="0">
                <a:solidFill>
                  <a:srgbClr val="FF0000"/>
                </a:solidFill>
              </a:rPr>
              <a:t>Копирование героев на отдельные слои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Оцифрованное изображение открываем в графическом редакторе </a:t>
            </a:r>
            <a:r>
              <a:rPr lang="en-US" b="1" dirty="0" smtClean="0">
                <a:solidFill>
                  <a:srgbClr val="0070C0"/>
                </a:solidFill>
              </a:rPr>
              <a:t>Photoshop. </a:t>
            </a:r>
            <a:r>
              <a:rPr lang="ru-RU" b="1" dirty="0" smtClean="0">
                <a:solidFill>
                  <a:srgbClr val="0070C0"/>
                </a:solidFill>
              </a:rPr>
              <a:t>Используя инструменты выделения и копирования, каждого героя переносим на отдельный прозрачный слой.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214686"/>
            <a:ext cx="3754446" cy="281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1142984"/>
            <a:ext cx="2997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785786" y="52149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Иванова Настя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 1а </a:t>
            </a:r>
            <a:r>
              <a:rPr lang="ru-RU" b="1" i="1" dirty="0" err="1" smtClean="0">
                <a:solidFill>
                  <a:srgbClr val="FF0000"/>
                </a:solidFill>
              </a:rPr>
              <a:t>кл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endParaRPr lang="ru-RU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птиц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52"/>
            <a:ext cx="1000125" cy="6381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00100" y="1357298"/>
            <a:ext cx="72152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Компьютерная обработка!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Переходим к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этапу 5: </a:t>
            </a:r>
            <a:r>
              <a:rPr lang="ru-RU" b="1" dirty="0" smtClean="0">
                <a:solidFill>
                  <a:srgbClr val="FF0000"/>
                </a:solidFill>
              </a:rPr>
              <a:t>Анимация изображения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С помощью палитры «Анимация» создаем анимацию  каждого персонажа.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585623"/>
            <a:ext cx="3571900" cy="337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000108"/>
            <a:ext cx="2786082" cy="122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птиц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52"/>
            <a:ext cx="1000125" cy="6381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00100" y="1357298"/>
            <a:ext cx="7215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Компьютерная обработка!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Переходим к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этапу 6: </a:t>
            </a:r>
            <a:r>
              <a:rPr lang="ru-RU" b="1" dirty="0" smtClean="0">
                <a:solidFill>
                  <a:srgbClr val="FF0000"/>
                </a:solidFill>
              </a:rPr>
              <a:t>Сохраняем анимацию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С помощью меню программы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Сохраняем анимацию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в формате </a:t>
            </a:r>
            <a:r>
              <a:rPr lang="en-US" b="1" dirty="0" smtClean="0">
                <a:solidFill>
                  <a:srgbClr val="FF0000"/>
                </a:solidFill>
              </a:rPr>
              <a:t>gif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736"/>
            <a:ext cx="341630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птиц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52"/>
            <a:ext cx="1000125" cy="6381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00100" y="1357298"/>
            <a:ext cx="72152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Наслаждаемся результатом!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Анимация может быть использована как самостоятельная работа, а так  же может быть вставлена в </a:t>
            </a:r>
            <a:r>
              <a:rPr lang="en-US" b="1" dirty="0" smtClean="0">
                <a:solidFill>
                  <a:srgbClr val="0070C0"/>
                </a:solidFill>
              </a:rPr>
              <a:t>HTML </a:t>
            </a:r>
            <a:r>
              <a:rPr lang="ru-RU" b="1" dirty="0" smtClean="0">
                <a:solidFill>
                  <a:srgbClr val="0070C0"/>
                </a:solidFill>
              </a:rPr>
              <a:t> страницу.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анимашк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99" y="2285992"/>
            <a:ext cx="4881571" cy="3854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птиц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52"/>
            <a:ext cx="1000125" cy="6381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00100" y="1571612"/>
            <a:ext cx="72152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Чего достигли?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Развиваем </a:t>
            </a:r>
            <a:r>
              <a:rPr lang="ru-RU" b="1" dirty="0" smtClean="0">
                <a:solidFill>
                  <a:srgbClr val="FF0000"/>
                </a:solidFill>
              </a:rPr>
              <a:t>творчество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Сокращаем время  работы на компьютере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Создаем историю - 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создаем </a:t>
            </a:r>
            <a:r>
              <a:rPr lang="ru-RU" b="1" dirty="0" err="1" smtClean="0">
                <a:solidFill>
                  <a:srgbClr val="FF0000"/>
                </a:solidFill>
              </a:rPr>
              <a:t>минипроект</a:t>
            </a:r>
            <a:r>
              <a:rPr lang="ru-RU" b="1" dirty="0" smtClean="0">
                <a:solidFill>
                  <a:srgbClr val="0070C0"/>
                </a:solidFill>
              </a:rPr>
              <a:t>!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Синергия  технологий</a:t>
            </a:r>
            <a:r>
              <a:rPr lang="ru-RU" b="1" dirty="0" smtClean="0">
                <a:solidFill>
                  <a:srgbClr val="0070C0"/>
                </a:solidFill>
              </a:rPr>
              <a:t>. Работаем пластилин + сканер + компьютер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Работают все одновременно – каждый ребенок создает свой </a:t>
            </a:r>
            <a:r>
              <a:rPr lang="ru-RU" b="1" dirty="0" smtClean="0">
                <a:solidFill>
                  <a:srgbClr val="FF0000"/>
                </a:solidFill>
              </a:rPr>
              <a:t>индивидуальный проект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Сокращаем время анимации, так как  снимаем не </a:t>
            </a:r>
            <a:r>
              <a:rPr lang="ru-RU" b="1" dirty="0" err="1" smtClean="0">
                <a:solidFill>
                  <a:srgbClr val="0070C0"/>
                </a:solidFill>
              </a:rPr>
              <a:t>покадрово</a:t>
            </a:r>
            <a:r>
              <a:rPr lang="ru-RU" b="1" dirty="0" smtClean="0">
                <a:solidFill>
                  <a:srgbClr val="0070C0"/>
                </a:solidFill>
              </a:rPr>
              <a:t>, а создаем  </a:t>
            </a:r>
            <a:r>
              <a:rPr lang="ru-RU" b="1" dirty="0" smtClean="0">
                <a:solidFill>
                  <a:srgbClr val="FF0000"/>
                </a:solidFill>
              </a:rPr>
              <a:t>анимацию по ключевым кадрам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Получаем эстетическое удовольствие от совместной  работы.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Удивляем родителей и одноклассников- так как в группах занимаются  дети от 7 лет( 1-й класс) 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птиц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52"/>
            <a:ext cx="1000125" cy="6381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00100" y="1785926"/>
            <a:ext cx="72152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Источники: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Использованы электронные ресурсы </a:t>
            </a:r>
            <a:r>
              <a:rPr lang="ru-RU" dirty="0">
                <a:solidFill>
                  <a:srgbClr val="FF0000"/>
                </a:solidFill>
              </a:rPr>
              <a:t> 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https://ru.wikipedia.org/wiki/%C4%E8%ED%EE%E7%E0%E2%F0_%C3%E5%F0%F2%E8</a:t>
            </a:r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https://ru.wikipedia.org/wiki/%CC%F3%EB%FC%F2%E8%EF%EB%E8%EA%E0%F6%E8%FF</a:t>
            </a:r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http://software-forum.ucoz.ru/forum/34-190-1</a:t>
            </a:r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птиц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52"/>
            <a:ext cx="1000125" cy="6381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00100" y="1285860"/>
            <a:ext cx="72152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Принцип, на котором основан этот оптический обман, очень прост.</a:t>
            </a:r>
          </a:p>
          <a:p>
            <a:r>
              <a:rPr lang="ru-RU" b="1" dirty="0">
                <a:solidFill>
                  <a:srgbClr val="0070C0"/>
                </a:solidFill>
              </a:rPr>
              <a:t>Если несколько предметов, постоянно меняющих форму и положение, будут последовательно возникать перед глазами через очень короткие промежутки времени и на маленьком расстоянии друг от друга, то изображения, которые они вызывают на сетчатке, сольются, не смешиваясь, и человеку покажется, что он видел предмет, постоянно меняющий форму и положение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r>
              <a:rPr lang="ru-RU" dirty="0" smtClean="0"/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Жозеф</a:t>
            </a:r>
            <a:r>
              <a:rPr lang="ru-RU" i="1" dirty="0" smtClean="0">
                <a:solidFill>
                  <a:srgbClr val="0070C0"/>
                </a:solidFill>
              </a:rPr>
              <a:t> Плато, август 1833 года</a:t>
            </a:r>
            <a:endParaRPr lang="ru-RU" i="1" dirty="0">
              <a:solidFill>
                <a:srgbClr val="0070C0"/>
              </a:solidFill>
            </a:endParaRPr>
          </a:p>
          <a:p>
            <a:endParaRPr lang="ru-RU" dirty="0"/>
          </a:p>
          <a:p>
            <a:r>
              <a:rPr lang="ru-RU" dirty="0" err="1" smtClean="0">
                <a:solidFill>
                  <a:srgbClr val="FF0000"/>
                </a:solidFill>
              </a:rPr>
              <a:t>Фенакистископ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 Эдварда </a:t>
            </a:r>
            <a:r>
              <a:rPr lang="ru-RU" dirty="0" err="1" smtClean="0">
                <a:solidFill>
                  <a:srgbClr val="FF0000"/>
                </a:solidFill>
              </a:rPr>
              <a:t>Мейбриджа</a:t>
            </a:r>
            <a:r>
              <a:rPr lang="ru-RU" dirty="0" smtClean="0">
                <a:solidFill>
                  <a:srgbClr val="FF0000"/>
                </a:solidFill>
              </a:rPr>
              <a:t> (1893</a:t>
            </a:r>
            <a:r>
              <a:rPr lang="ru-RU" dirty="0">
                <a:solidFill>
                  <a:srgbClr val="FF0000"/>
                </a:solidFill>
              </a:rPr>
              <a:t>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429000"/>
            <a:ext cx="27178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птиц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52"/>
            <a:ext cx="1000125" cy="6381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00100" y="1285860"/>
            <a:ext cx="7215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Аппарат состоит из картонного диска с прорезанными в нем отверстиями. На одной стороне диска нарисованы фигуры. Когда диск вращают вокруг оси перед зеркалом, то фигуры, рассматриваемые в зеркале через отверстия диска, представляются не вертящимися вместе с диском, а, наоборот, кажутся совершенно самостоятельными и делают движения, им присущие. </a:t>
            </a:r>
            <a:r>
              <a:rPr lang="ru-RU" i="1" dirty="0" err="1" smtClean="0">
                <a:solidFill>
                  <a:srgbClr val="0070C0"/>
                </a:solidFill>
              </a:rPr>
              <a:t>Жозеф</a:t>
            </a:r>
            <a:r>
              <a:rPr lang="ru-RU" i="1" dirty="0" smtClean="0">
                <a:solidFill>
                  <a:srgbClr val="0070C0"/>
                </a:solidFill>
              </a:rPr>
              <a:t> Плато, август 1833 года</a:t>
            </a:r>
            <a:endParaRPr lang="ru-RU" i="1" dirty="0">
              <a:solidFill>
                <a:srgbClr val="0070C0"/>
              </a:solidFill>
            </a:endParaRPr>
          </a:p>
          <a:p>
            <a:r>
              <a:rPr lang="ru-RU" dirty="0" err="1" smtClean="0">
                <a:solidFill>
                  <a:srgbClr val="FF0000"/>
                </a:solidFill>
              </a:rPr>
              <a:t>Фенакистископ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 Эдварда </a:t>
            </a:r>
            <a:r>
              <a:rPr lang="ru-RU" dirty="0" err="1" smtClean="0">
                <a:solidFill>
                  <a:srgbClr val="FF0000"/>
                </a:solidFill>
              </a:rPr>
              <a:t>Мейбриджа</a:t>
            </a:r>
            <a:r>
              <a:rPr lang="ru-RU" dirty="0" smtClean="0">
                <a:solidFill>
                  <a:srgbClr val="FF0000"/>
                </a:solidFill>
              </a:rPr>
              <a:t> (1893</a:t>
            </a:r>
            <a:r>
              <a:rPr lang="ru-RU" dirty="0">
                <a:solidFill>
                  <a:srgbClr val="FF0000"/>
                </a:solidFill>
              </a:rPr>
              <a:t>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Phenakistoscope_3g07690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3000372"/>
            <a:ext cx="2786082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24"/>
            <a:ext cx="9144000" cy="6858000"/>
          </a:xfrm>
          <a:prstGeom prst="rect">
            <a:avLst/>
          </a:prstGeom>
        </p:spPr>
      </p:pic>
      <p:pic>
        <p:nvPicPr>
          <p:cNvPr id="11" name="Рисунок 10" descr="птиц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52"/>
            <a:ext cx="1000125" cy="6381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00100" y="1285860"/>
            <a:ext cx="72152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 1914 году  </a:t>
            </a:r>
            <a:r>
              <a:rPr lang="ru-RU" b="1" dirty="0" err="1" smtClean="0">
                <a:solidFill>
                  <a:srgbClr val="0070C0"/>
                </a:solidFill>
              </a:rPr>
              <a:t>Уинзор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Маккей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создает </a:t>
            </a:r>
            <a:r>
              <a:rPr lang="ru-RU" b="1" dirty="0">
                <a:solidFill>
                  <a:srgbClr val="0070C0"/>
                </a:solidFill>
              </a:rPr>
              <a:t>первого в истории героя мультфильма, </a:t>
            </a:r>
            <a:r>
              <a:rPr lang="ru-RU" b="1" dirty="0" smtClean="0">
                <a:solidFill>
                  <a:srgbClr val="0070C0"/>
                </a:solidFill>
              </a:rPr>
              <a:t>над</a:t>
            </a:r>
            <a:r>
              <a:rPr lang="ru-RU" b="1" dirty="0" smtClean="0">
                <a:solidFill>
                  <a:srgbClr val="0070C0"/>
                </a:solidFill>
              </a:rPr>
              <a:t>елённого </a:t>
            </a:r>
            <a:r>
              <a:rPr lang="ru-RU" b="1" dirty="0">
                <a:solidFill>
                  <a:srgbClr val="0070C0"/>
                </a:solidFill>
              </a:rPr>
              <a:t>яркими личностными качествами — динозавра </a:t>
            </a:r>
            <a:r>
              <a:rPr lang="ru-RU" b="1" dirty="0" err="1" smtClean="0">
                <a:solidFill>
                  <a:srgbClr val="0070C0"/>
                </a:solidFill>
              </a:rPr>
              <a:t>Герти</a:t>
            </a:r>
            <a:r>
              <a:rPr lang="ru-RU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Одновременно</a:t>
            </a:r>
            <a:r>
              <a:rPr lang="ru-RU" b="1" dirty="0">
                <a:solidFill>
                  <a:srgbClr val="0070C0"/>
                </a:solidFill>
              </a:rPr>
              <a:t>, огромное количество рисунков, сделанных для фильма, потребовали изобрести новую технологию производства, впервые приведя к разделению труда между художником-аниматором и </a:t>
            </a:r>
            <a:r>
              <a:rPr lang="ru-RU" b="1" dirty="0" err="1">
                <a:solidFill>
                  <a:srgbClr val="0070C0"/>
                </a:solidFill>
              </a:rPr>
              <a:t>художником-фоновщиком</a:t>
            </a:r>
            <a:r>
              <a:rPr lang="ru-RU" b="1" dirty="0">
                <a:solidFill>
                  <a:srgbClr val="0070C0"/>
                </a:solidFill>
              </a:rPr>
              <a:t>: в то время как </a:t>
            </a:r>
            <a:r>
              <a:rPr lang="ru-RU" b="1" dirty="0" err="1">
                <a:solidFill>
                  <a:srgbClr val="0070C0"/>
                </a:solidFill>
              </a:rPr>
              <a:t>Маккей</a:t>
            </a:r>
            <a:r>
              <a:rPr lang="ru-RU" b="1" dirty="0">
                <a:solidFill>
                  <a:srgbClr val="0070C0"/>
                </a:solidFill>
              </a:rPr>
              <a:t> прорисовывал фазы движения динозавра, нанятый им студент копировал с образца на каждый лист контуры гор, озера и </a:t>
            </a:r>
            <a:r>
              <a:rPr lang="ru-RU" b="1" dirty="0" smtClean="0">
                <a:solidFill>
                  <a:srgbClr val="0070C0"/>
                </a:solidFill>
              </a:rPr>
              <a:t>дерева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 descr="герт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082" y="4094186"/>
            <a:ext cx="2554100" cy="1906582"/>
          </a:xfrm>
          <a:prstGeom prst="rect">
            <a:avLst/>
          </a:prstGeom>
        </p:spPr>
      </p:pic>
      <p:pic>
        <p:nvPicPr>
          <p:cNvPr id="14" name="Рисунок 13" descr="рамка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3855187"/>
            <a:ext cx="2937227" cy="2288457"/>
          </a:xfrm>
          <a:prstGeom prst="rect">
            <a:avLst/>
          </a:prstGeom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4071942"/>
            <a:ext cx="2428892" cy="18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рамка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3857628"/>
            <a:ext cx="2937227" cy="2288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птиц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52"/>
            <a:ext cx="1000125" cy="6381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00100" y="1285860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Слово </a:t>
            </a:r>
            <a:r>
              <a:rPr lang="ru-RU" b="1" dirty="0" err="1">
                <a:solidFill>
                  <a:srgbClr val="FF0000"/>
                </a:solidFill>
              </a:rPr>
              <a:t>мультяшка</a:t>
            </a:r>
            <a:r>
              <a:rPr lang="ru-RU" b="1" dirty="0">
                <a:solidFill>
                  <a:srgbClr val="0070C0"/>
                </a:solidFill>
              </a:rPr>
              <a:t> образовано от слова «мультфильм», аналогично в английском: </a:t>
            </a:r>
            <a:r>
              <a:rPr lang="ru-RU" b="1" dirty="0" err="1">
                <a:solidFill>
                  <a:srgbClr val="0070C0"/>
                </a:solidFill>
              </a:rPr>
              <a:t>toon</a:t>
            </a:r>
            <a:r>
              <a:rPr lang="ru-RU" b="1" dirty="0">
                <a:solidFill>
                  <a:srgbClr val="0070C0"/>
                </a:solidFill>
              </a:rPr>
              <a:t> является сокращением от </a:t>
            </a:r>
            <a:r>
              <a:rPr lang="ru-RU" b="1" dirty="0" err="1">
                <a:solidFill>
                  <a:srgbClr val="0070C0"/>
                </a:solidFill>
              </a:rPr>
              <a:t>cartoon</a:t>
            </a:r>
            <a:r>
              <a:rPr lang="ru-RU" b="1" dirty="0">
                <a:solidFill>
                  <a:srgbClr val="0070C0"/>
                </a:solidFill>
              </a:rPr>
              <a:t> (мультфильм, карикатура</a:t>
            </a:r>
            <a:r>
              <a:rPr lang="ru-RU" b="1" dirty="0" smtClean="0">
                <a:solidFill>
                  <a:srgbClr val="0070C0"/>
                </a:solidFill>
              </a:rPr>
              <a:t>).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20002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Мультяшками</a:t>
            </a:r>
            <a:r>
              <a:rPr lang="ru-RU" b="1" dirty="0" smtClean="0">
                <a:solidFill>
                  <a:srgbClr val="0070C0"/>
                </a:solidFill>
              </a:rPr>
              <a:t> могут быть          люди,  очеловеченные существа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(животные или вымышленные) и очеловеченные предметы.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птиц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52"/>
            <a:ext cx="1000125" cy="6381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71538" y="1214422"/>
            <a:ext cx="72152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Мультяшки</a:t>
            </a:r>
            <a:r>
              <a:rPr lang="ru-RU" b="1" dirty="0" smtClean="0">
                <a:solidFill>
                  <a:srgbClr val="0070C0"/>
                </a:solidFill>
              </a:rPr>
              <a:t> особенные. Часть особенностей </a:t>
            </a:r>
            <a:r>
              <a:rPr lang="ru-RU" b="1" dirty="0">
                <a:solidFill>
                  <a:srgbClr val="0070C0"/>
                </a:solidFill>
              </a:rPr>
              <a:t>изначально возникла по вполне рациональным причинам: Упрощение работы аниматорам, за счёт уменьшения количества деталей, являлось причиной сокращения количества пальцев рук. Все основные жесты можно показать и через четыре пальца.</a:t>
            </a:r>
          </a:p>
        </p:txBody>
      </p:sp>
      <p:pic>
        <p:nvPicPr>
          <p:cNvPr id="8" name="Рисунок 7" descr="пальц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3286124"/>
            <a:ext cx="3571878" cy="2330741"/>
          </a:xfrm>
          <a:prstGeom prst="rect">
            <a:avLst/>
          </a:prstGeom>
        </p:spPr>
      </p:pic>
      <p:pic>
        <p:nvPicPr>
          <p:cNvPr id="14" name="Рисунок 13" descr="рамка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546" y="2928934"/>
            <a:ext cx="4286280" cy="3042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птиц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52"/>
            <a:ext cx="1000125" cy="6381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71538" y="1571612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Шаблон анимации </a:t>
            </a:r>
            <a:r>
              <a:rPr lang="ru-RU" b="1" dirty="0" smtClean="0">
                <a:solidFill>
                  <a:srgbClr val="0070C0"/>
                </a:solidFill>
              </a:rPr>
              <a:t>– это простая </a:t>
            </a:r>
            <a:r>
              <a:rPr lang="ru-RU" b="1" dirty="0" err="1" smtClean="0">
                <a:solidFill>
                  <a:srgbClr val="0070C0"/>
                </a:solidFill>
              </a:rPr>
              <a:t>раскадровка</a:t>
            </a:r>
            <a:r>
              <a:rPr lang="ru-RU" b="1" dirty="0" smtClean="0">
                <a:solidFill>
                  <a:srgbClr val="0070C0"/>
                </a:solidFill>
              </a:rPr>
              <a:t>(рисунок ключевых кадров) . Она помогает ориентироваться аниматору при  создании анимации героя.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5362" name="Picture 2" descr="http://software-forum.ucoz.ru/flash/shabloni/ptic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714620"/>
            <a:ext cx="3562342" cy="3338795"/>
          </a:xfrm>
          <a:prstGeom prst="rect">
            <a:avLst/>
          </a:prstGeom>
          <a:noFill/>
        </p:spPr>
      </p:pic>
      <p:pic>
        <p:nvPicPr>
          <p:cNvPr id="14" name="Рисунок 13" descr="рамка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2285992"/>
            <a:ext cx="4214842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птиц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52"/>
            <a:ext cx="1000125" cy="6381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28662" y="1357298"/>
            <a:ext cx="72152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Ротоскопирование</a:t>
            </a:r>
            <a:r>
              <a:rPr lang="ru-RU" b="1" dirty="0">
                <a:solidFill>
                  <a:srgbClr val="0070C0"/>
                </a:solidFill>
              </a:rPr>
              <a:t> — мультипликационная техника, при которой мультфильм создаётся путём обрисовки кадр за кадром натурного фильма с реальными актёрами и декорациями.</a:t>
            </a:r>
          </a:p>
          <a:p>
            <a:r>
              <a:rPr lang="ru-RU" b="1" dirty="0">
                <a:solidFill>
                  <a:srgbClr val="FF0000"/>
                </a:solidFill>
              </a:rPr>
              <a:t>Пластилиновая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анимация— </a:t>
            </a:r>
            <a:r>
              <a:rPr lang="ru-RU" b="1" dirty="0">
                <a:solidFill>
                  <a:srgbClr val="0070C0"/>
                </a:solidFill>
              </a:rPr>
              <a:t>вид анимации, где фильм изготовляется путём </a:t>
            </a:r>
            <a:r>
              <a:rPr lang="ru-RU" b="1" dirty="0" err="1">
                <a:solidFill>
                  <a:srgbClr val="0070C0"/>
                </a:solidFill>
              </a:rPr>
              <a:t>покадровой</a:t>
            </a:r>
            <a:r>
              <a:rPr lang="ru-RU" b="1" dirty="0">
                <a:solidFill>
                  <a:srgbClr val="0070C0"/>
                </a:solidFill>
              </a:rPr>
              <a:t> съёмки пластилиновых объектов, с их модификацией в промежутках между снятыми кадрами.</a:t>
            </a:r>
          </a:p>
          <a:p>
            <a:r>
              <a:rPr lang="ru-RU" b="1" dirty="0">
                <a:solidFill>
                  <a:srgbClr val="FF0000"/>
                </a:solidFill>
              </a:rPr>
              <a:t>Песочная анимация</a:t>
            </a:r>
            <a:r>
              <a:rPr lang="ru-RU" b="1" dirty="0">
                <a:solidFill>
                  <a:srgbClr val="0070C0"/>
                </a:solidFill>
              </a:rPr>
              <a:t> — в ней лёгкий порошок (обычно очищенный и просеянный песок, </a:t>
            </a:r>
            <a:r>
              <a:rPr lang="ru-RU" b="1" dirty="0" smtClean="0">
                <a:solidFill>
                  <a:srgbClr val="0070C0"/>
                </a:solidFill>
              </a:rPr>
              <a:t>наносится </a:t>
            </a:r>
            <a:r>
              <a:rPr lang="ru-RU" b="1" dirty="0">
                <a:solidFill>
                  <a:srgbClr val="0070C0"/>
                </a:solidFill>
              </a:rPr>
              <a:t>на стекло и перемешивается, создавая движущуюся </a:t>
            </a:r>
            <a:r>
              <a:rPr lang="ru-RU" b="1" dirty="0" smtClean="0">
                <a:solidFill>
                  <a:srgbClr val="0070C0"/>
                </a:solidFill>
              </a:rPr>
              <a:t>картину.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Рисованная мультипликация</a:t>
            </a:r>
            <a:r>
              <a:rPr lang="ru-RU" b="1" dirty="0">
                <a:solidFill>
                  <a:srgbClr val="0070C0"/>
                </a:solidFill>
              </a:rPr>
              <a:t> — технология мультипликации, основанная на </a:t>
            </a:r>
            <a:r>
              <a:rPr lang="ru-RU" b="1" dirty="0" err="1">
                <a:solidFill>
                  <a:srgbClr val="0070C0"/>
                </a:solidFill>
              </a:rPr>
              <a:t>покадровой</a:t>
            </a:r>
            <a:r>
              <a:rPr lang="ru-RU" b="1" dirty="0">
                <a:solidFill>
                  <a:srgbClr val="0070C0"/>
                </a:solidFill>
              </a:rPr>
              <a:t> съёмке незначительно отличающихся двумерных рисунков.</a:t>
            </a:r>
          </a:p>
          <a:p>
            <a:r>
              <a:rPr lang="ru-RU" b="1" dirty="0">
                <a:solidFill>
                  <a:srgbClr val="FF0000"/>
                </a:solidFill>
              </a:rPr>
              <a:t>Компьютерная </a:t>
            </a:r>
            <a:r>
              <a:rPr lang="ru-RU" b="1" dirty="0" smtClean="0">
                <a:solidFill>
                  <a:srgbClr val="FF0000"/>
                </a:solidFill>
              </a:rPr>
              <a:t>анимация</a:t>
            </a:r>
            <a:r>
              <a:rPr lang="ru-RU" b="1" dirty="0" smtClean="0">
                <a:solidFill>
                  <a:srgbClr val="0070C0"/>
                </a:solidFill>
              </a:rPr>
              <a:t>— </a:t>
            </a:r>
            <a:r>
              <a:rPr lang="ru-RU" b="1" dirty="0">
                <a:solidFill>
                  <a:srgbClr val="0070C0"/>
                </a:solidFill>
              </a:rPr>
              <a:t>кадры вручную или </a:t>
            </a:r>
            <a:r>
              <a:rPr lang="ru-RU" b="1" dirty="0" err="1">
                <a:solidFill>
                  <a:srgbClr val="0070C0"/>
                </a:solidFill>
              </a:rPr>
              <a:t>автоматизированно</a:t>
            </a:r>
            <a:r>
              <a:rPr lang="ru-RU" b="1" dirty="0">
                <a:solidFill>
                  <a:srgbClr val="0070C0"/>
                </a:solidFill>
              </a:rPr>
              <a:t> </a:t>
            </a:r>
            <a:r>
              <a:rPr lang="ru-RU" b="1" dirty="0" smtClean="0">
                <a:solidFill>
                  <a:srgbClr val="0070C0"/>
                </a:solidFill>
              </a:rPr>
              <a:t>создаются специализированными</a:t>
            </a:r>
            <a:r>
              <a:rPr lang="ru-RU" b="1" dirty="0">
                <a:solidFill>
                  <a:srgbClr val="0070C0"/>
                </a:solidFill>
              </a:rPr>
              <a:t> компьютерными программами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714</Words>
  <Application>Microsoft Office PowerPoint</Application>
  <PresentationFormat>Экран (4:3)</PresentationFormat>
  <Paragraphs>89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wot</dc:creator>
  <cp:lastModifiedBy>wot</cp:lastModifiedBy>
  <cp:revision>88</cp:revision>
  <dcterms:created xsi:type="dcterms:W3CDTF">2015-02-15T09:04:03Z</dcterms:created>
  <dcterms:modified xsi:type="dcterms:W3CDTF">2015-02-15T20:15:33Z</dcterms:modified>
</cp:coreProperties>
</file>